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4"/>
    <p:sldId id="257" r:id="rId25"/>
    <p:sldId id="258" r:id="rId26"/>
    <p:sldId id="259" r:id="rId27"/>
    <p:sldId id="260" r:id="rId2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Muli" charset="1" panose="00000500000000000000"/>
      <p:regular r:id="rId10"/>
    </p:embeddedFont>
    <p:embeddedFont>
      <p:font typeface="Muli Bold" charset="1" panose="00000800000000000000"/>
      <p:regular r:id="rId11"/>
    </p:embeddedFont>
    <p:embeddedFont>
      <p:font typeface="Muli Italics" charset="1" panose="00000500000000000000"/>
      <p:regular r:id="rId12"/>
    </p:embeddedFont>
    <p:embeddedFont>
      <p:font typeface="Muli Bold Italics" charset="1" panose="00000800000000000000"/>
      <p:regular r:id="rId13"/>
    </p:embeddedFont>
    <p:embeddedFont>
      <p:font typeface="Muli Extra-Light" charset="1" panose="00000300000000000000"/>
      <p:regular r:id="rId14"/>
    </p:embeddedFont>
    <p:embeddedFont>
      <p:font typeface="Muli Extra-Light Italics" charset="1" panose="00000300000000000000"/>
      <p:regular r:id="rId15"/>
    </p:embeddedFont>
    <p:embeddedFont>
      <p:font typeface="Muli Light" charset="1" panose="00000400000000000000"/>
      <p:regular r:id="rId16"/>
    </p:embeddedFont>
    <p:embeddedFont>
      <p:font typeface="Muli Light Italics" charset="1" panose="00000400000000000000"/>
      <p:regular r:id="rId17"/>
    </p:embeddedFont>
    <p:embeddedFont>
      <p:font typeface="Muli Semi-Bold" charset="1" panose="00000700000000000000"/>
      <p:regular r:id="rId18"/>
    </p:embeddedFont>
    <p:embeddedFont>
      <p:font typeface="Muli Semi-Bold Italics" charset="1" panose="00000700000000000000"/>
      <p:regular r:id="rId19"/>
    </p:embeddedFont>
    <p:embeddedFont>
      <p:font typeface="Muli Ultra-Bold" charset="1" panose="00000900000000000000"/>
      <p:regular r:id="rId20"/>
    </p:embeddedFont>
    <p:embeddedFont>
      <p:font typeface="Muli Ultra-Bold Italics" charset="1" panose="00000900000000000000"/>
      <p:regular r:id="rId21"/>
    </p:embeddedFont>
    <p:embeddedFont>
      <p:font typeface="Muli Heavy" charset="1" panose="00000A00000000000000"/>
      <p:regular r:id="rId22"/>
    </p:embeddedFont>
    <p:embeddedFont>
      <p:font typeface="Muli Heavy Italics" charset="1" panose="00000A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711372" y="1028700"/>
            <a:ext cx="9235435" cy="8229600"/>
            <a:chOff x="0" y="0"/>
            <a:chExt cx="12313913" cy="10972800"/>
          </a:xfrm>
        </p:grpSpPr>
        <p:grpSp>
          <p:nvGrpSpPr>
            <p:cNvPr name="Group 3" id="3"/>
            <p:cNvGrpSpPr/>
            <p:nvPr/>
          </p:nvGrpSpPr>
          <p:grpSpPr>
            <a:xfrm rot="0">
              <a:off x="0" y="0"/>
              <a:ext cx="8816962" cy="8816962"/>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FF9FD"/>
              </a:solidFill>
            </p:spPr>
          </p:sp>
        </p:grpSp>
        <p:sp>
          <p:nvSpPr>
            <p:cNvPr name="Freeform 5" id="5"/>
            <p:cNvSpPr/>
            <p:nvPr/>
          </p:nvSpPr>
          <p:spPr>
            <a:xfrm flipH="false" flipV="false" rot="0">
              <a:off x="4270524" y="8181074"/>
              <a:ext cx="8043389" cy="2791726"/>
            </a:xfrm>
            <a:custGeom>
              <a:avLst/>
              <a:gdLst/>
              <a:ahLst/>
              <a:cxnLst/>
              <a:rect r="r" b="b" t="t" l="l"/>
              <a:pathLst>
                <a:path h="2791726" w="8043389">
                  <a:moveTo>
                    <a:pt x="0" y="0"/>
                  </a:moveTo>
                  <a:lnTo>
                    <a:pt x="8043389" y="0"/>
                  </a:lnTo>
                  <a:lnTo>
                    <a:pt x="8043389" y="2791726"/>
                  </a:lnTo>
                  <a:lnTo>
                    <a:pt x="0" y="2791726"/>
                  </a:lnTo>
                  <a:lnTo>
                    <a:pt x="0" y="0"/>
                  </a:lnTo>
                  <a:close/>
                </a:path>
              </a:pathLst>
            </a:custGeom>
            <a:blipFill>
              <a:blip r:embed="rId2">
                <a:alphaModFix amt="51000"/>
              </a:blip>
              <a:stretch>
                <a:fillRect l="0" t="0" r="0" b="0"/>
              </a:stretch>
            </a:blipFill>
          </p:spPr>
        </p:sp>
        <p:sp>
          <p:nvSpPr>
            <p:cNvPr name="Freeform 6" id="6"/>
            <p:cNvSpPr/>
            <p:nvPr/>
          </p:nvSpPr>
          <p:spPr>
            <a:xfrm flipH="true" flipV="false" rot="0">
              <a:off x="892211" y="624687"/>
              <a:ext cx="9699122" cy="10024933"/>
            </a:xfrm>
            <a:custGeom>
              <a:avLst/>
              <a:gdLst/>
              <a:ahLst/>
              <a:cxnLst/>
              <a:rect r="r" b="b" t="t" l="l"/>
              <a:pathLst>
                <a:path h="10024933" w="9699122">
                  <a:moveTo>
                    <a:pt x="9699123" y="0"/>
                  </a:moveTo>
                  <a:lnTo>
                    <a:pt x="0" y="0"/>
                  </a:lnTo>
                  <a:lnTo>
                    <a:pt x="0" y="10024932"/>
                  </a:lnTo>
                  <a:lnTo>
                    <a:pt x="9699123" y="10024932"/>
                  </a:lnTo>
                  <a:lnTo>
                    <a:pt x="9699123" y="0"/>
                  </a:lnTo>
                  <a:close/>
                </a:path>
              </a:pathLst>
            </a:custGeom>
            <a:blipFill>
              <a:blip r:embed="rId3"/>
              <a:stretch>
                <a:fillRect l="0" t="0" r="0" b="0"/>
              </a:stretch>
            </a:blipFill>
          </p:spPr>
        </p:sp>
      </p:grpSp>
      <p:sp>
        <p:nvSpPr>
          <p:cNvPr name="TextBox 7" id="7"/>
          <p:cNvSpPr txBox="true"/>
          <p:nvPr/>
        </p:nvSpPr>
        <p:spPr>
          <a:xfrm rot="0">
            <a:off x="1028700" y="3167544"/>
            <a:ext cx="6337347" cy="3038475"/>
          </a:xfrm>
          <a:prstGeom prst="rect">
            <a:avLst/>
          </a:prstGeom>
        </p:spPr>
        <p:txBody>
          <a:bodyPr anchor="t" rtlCol="false" tIns="0" lIns="0" bIns="0" rIns="0">
            <a:spAutoFit/>
          </a:bodyPr>
          <a:lstStyle/>
          <a:p>
            <a:pPr>
              <a:lnSpc>
                <a:spcPts val="11999"/>
              </a:lnSpc>
            </a:pPr>
            <a:r>
              <a:rPr lang="en-US" sz="9999">
                <a:solidFill>
                  <a:srgbClr val="F36825"/>
                </a:solidFill>
                <a:latin typeface="Muli Ultra-Bold"/>
              </a:rPr>
              <a:t>Air Traffic </a:t>
            </a:r>
          </a:p>
          <a:p>
            <a:pPr>
              <a:lnSpc>
                <a:spcPts val="12000"/>
              </a:lnSpc>
            </a:pPr>
            <a:r>
              <a:rPr lang="en-US" sz="10000">
                <a:solidFill>
                  <a:srgbClr val="F36825"/>
                </a:solidFill>
                <a:latin typeface="Muli Ultra-Bold"/>
              </a:rPr>
              <a:t>Controller</a:t>
            </a:r>
          </a:p>
        </p:txBody>
      </p:sp>
      <p:sp>
        <p:nvSpPr>
          <p:cNvPr name="TextBox 8" id="8"/>
          <p:cNvSpPr txBox="true"/>
          <p:nvPr/>
        </p:nvSpPr>
        <p:spPr>
          <a:xfrm rot="0">
            <a:off x="1028700" y="2043594"/>
            <a:ext cx="1438705" cy="528320"/>
          </a:xfrm>
          <a:prstGeom prst="rect">
            <a:avLst/>
          </a:prstGeom>
        </p:spPr>
        <p:txBody>
          <a:bodyPr anchor="t" rtlCol="false" tIns="0" lIns="0" bIns="0" rIns="0">
            <a:spAutoFit/>
          </a:bodyPr>
          <a:lstStyle/>
          <a:p>
            <a:pPr>
              <a:lnSpc>
                <a:spcPts val="4480"/>
              </a:lnSpc>
            </a:pPr>
            <a:r>
              <a:rPr lang="en-US" sz="3200">
                <a:solidFill>
                  <a:srgbClr val="0E2C4B"/>
                </a:solidFill>
                <a:latin typeface="Muli Ultra-Bold"/>
              </a:rPr>
              <a:t>(UML)</a:t>
            </a:r>
          </a:p>
        </p:txBody>
      </p:sp>
      <p:sp>
        <p:nvSpPr>
          <p:cNvPr name="TextBox 9" id="9"/>
          <p:cNvSpPr txBox="true"/>
          <p:nvPr/>
        </p:nvSpPr>
        <p:spPr>
          <a:xfrm rot="0">
            <a:off x="1028700" y="6340537"/>
            <a:ext cx="6492781" cy="2776220"/>
          </a:xfrm>
          <a:prstGeom prst="rect">
            <a:avLst/>
          </a:prstGeom>
        </p:spPr>
        <p:txBody>
          <a:bodyPr anchor="t" rtlCol="false" tIns="0" lIns="0" bIns="0" rIns="0">
            <a:spAutoFit/>
          </a:bodyPr>
          <a:lstStyle/>
          <a:p>
            <a:pPr>
              <a:lnSpc>
                <a:spcPts val="4480"/>
              </a:lnSpc>
            </a:pPr>
            <a:r>
              <a:rPr lang="en-US" sz="3200">
                <a:solidFill>
                  <a:srgbClr val="0E2C4B"/>
                </a:solidFill>
                <a:latin typeface="Muli Ultra-Bold"/>
              </a:rPr>
              <a:t>Anggota Kelompok :</a:t>
            </a:r>
          </a:p>
          <a:p>
            <a:pPr marL="690881" indent="-345440" lvl="1">
              <a:lnSpc>
                <a:spcPts val="4480"/>
              </a:lnSpc>
              <a:buFont typeface="Arial"/>
              <a:buChar char="•"/>
            </a:pPr>
            <a:r>
              <a:rPr lang="en-US" sz="3200">
                <a:solidFill>
                  <a:srgbClr val="0E2C4B"/>
                </a:solidFill>
                <a:latin typeface="Muli Ultra-Bold"/>
              </a:rPr>
              <a:t>M. Ripaldi        222310001</a:t>
            </a:r>
          </a:p>
          <a:p>
            <a:pPr marL="690881" indent="-345440" lvl="1">
              <a:lnSpc>
                <a:spcPts val="4480"/>
              </a:lnSpc>
              <a:buFont typeface="Arial"/>
              <a:buChar char="•"/>
            </a:pPr>
            <a:r>
              <a:rPr lang="en-US" sz="3200">
                <a:solidFill>
                  <a:srgbClr val="0E2C4B"/>
                </a:solidFill>
                <a:latin typeface="Muli Ultra-Bold"/>
              </a:rPr>
              <a:t>Satrio Ardia    222310002</a:t>
            </a:r>
          </a:p>
          <a:p>
            <a:pPr marL="690881" indent="-345440" lvl="1">
              <a:lnSpc>
                <a:spcPts val="4480"/>
              </a:lnSpc>
              <a:buFont typeface="Arial"/>
              <a:buChar char="•"/>
            </a:pPr>
            <a:r>
              <a:rPr lang="en-US" sz="3200">
                <a:solidFill>
                  <a:srgbClr val="0E2C4B"/>
                </a:solidFill>
                <a:latin typeface="Muli Ultra-Bold"/>
              </a:rPr>
              <a:t>Fakhri Akmal  222310003</a:t>
            </a:r>
          </a:p>
          <a:p>
            <a:pPr marL="690880" indent="-345440" lvl="1">
              <a:lnSpc>
                <a:spcPts val="4480"/>
              </a:lnSpc>
              <a:buFont typeface="Arial"/>
              <a:buChar char="•"/>
            </a:pPr>
            <a:r>
              <a:rPr lang="en-US" sz="3200">
                <a:solidFill>
                  <a:srgbClr val="0E2C4B"/>
                </a:solidFill>
                <a:latin typeface="Muli Ultra-Bold"/>
              </a:rPr>
              <a:t>M. Faadihilah  222310021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2022006"/>
            <a:ext cx="10412473" cy="7236294"/>
          </a:xfrm>
          <a:custGeom>
            <a:avLst/>
            <a:gdLst/>
            <a:ahLst/>
            <a:cxnLst/>
            <a:rect r="r" b="b" t="t" l="l"/>
            <a:pathLst>
              <a:path h="7236294" w="10412473">
                <a:moveTo>
                  <a:pt x="0" y="0"/>
                </a:moveTo>
                <a:lnTo>
                  <a:pt x="10412473" y="0"/>
                </a:lnTo>
                <a:lnTo>
                  <a:pt x="10412473" y="7236294"/>
                </a:lnTo>
                <a:lnTo>
                  <a:pt x="0" y="7236294"/>
                </a:lnTo>
                <a:lnTo>
                  <a:pt x="0" y="0"/>
                </a:lnTo>
                <a:close/>
              </a:path>
            </a:pathLst>
          </a:custGeom>
          <a:blipFill>
            <a:blip r:embed="rId2"/>
            <a:stretch>
              <a:fillRect l="0" t="0" r="0" b="0"/>
            </a:stretch>
          </a:blipFill>
        </p:spPr>
      </p:sp>
      <p:grpSp>
        <p:nvGrpSpPr>
          <p:cNvPr name="Group 3" id="3"/>
          <p:cNvGrpSpPr/>
          <p:nvPr/>
        </p:nvGrpSpPr>
        <p:grpSpPr>
          <a:xfrm rot="0">
            <a:off x="9676066" y="2293267"/>
            <a:ext cx="7277675" cy="5711733"/>
            <a:chOff x="0" y="0"/>
            <a:chExt cx="9703567" cy="7615644"/>
          </a:xfrm>
        </p:grpSpPr>
        <p:sp>
          <p:nvSpPr>
            <p:cNvPr name="TextBox 4" id="4"/>
            <p:cNvSpPr txBox="true"/>
            <p:nvPr/>
          </p:nvSpPr>
          <p:spPr>
            <a:xfrm rot="0">
              <a:off x="0" y="0"/>
              <a:ext cx="9703567" cy="1016000"/>
            </a:xfrm>
            <a:prstGeom prst="rect">
              <a:avLst/>
            </a:prstGeom>
          </p:spPr>
          <p:txBody>
            <a:bodyPr anchor="t" rtlCol="false" tIns="0" lIns="0" bIns="0" rIns="0">
              <a:spAutoFit/>
            </a:bodyPr>
            <a:lstStyle/>
            <a:p>
              <a:pPr>
                <a:lnSpc>
                  <a:spcPts val="6000"/>
                </a:lnSpc>
              </a:pPr>
              <a:r>
                <a:rPr lang="en-US" sz="5000">
                  <a:solidFill>
                    <a:srgbClr val="0E2C4B"/>
                  </a:solidFill>
                  <a:latin typeface="Muli Bold"/>
                </a:rPr>
                <a:t>Use </a:t>
              </a:r>
              <a:r>
                <a:rPr lang="en-US" sz="5000">
                  <a:solidFill>
                    <a:srgbClr val="FC9E19"/>
                  </a:solidFill>
                  <a:latin typeface="Muli Bold"/>
                </a:rPr>
                <a:t>case</a:t>
              </a:r>
            </a:p>
          </p:txBody>
        </p:sp>
        <p:sp>
          <p:nvSpPr>
            <p:cNvPr name="TextBox 5" id="5"/>
            <p:cNvSpPr txBox="true"/>
            <p:nvPr/>
          </p:nvSpPr>
          <p:spPr>
            <a:xfrm rot="0">
              <a:off x="0" y="1383119"/>
              <a:ext cx="9703567" cy="6232526"/>
            </a:xfrm>
            <a:prstGeom prst="rect">
              <a:avLst/>
            </a:prstGeom>
          </p:spPr>
          <p:txBody>
            <a:bodyPr anchor="t" rtlCol="false" tIns="0" lIns="0" bIns="0" rIns="0">
              <a:spAutoFit/>
            </a:bodyPr>
            <a:lstStyle/>
            <a:p>
              <a:pPr algn="just">
                <a:lnSpc>
                  <a:spcPts val="4199"/>
                </a:lnSpc>
              </a:pPr>
              <a:r>
                <a:rPr lang="en-US" sz="2999">
                  <a:solidFill>
                    <a:srgbClr val="0E2C4B"/>
                  </a:solidFill>
                  <a:latin typeface="Muli"/>
                </a:rPr>
                <a:t>Use case disamping menunjukan bahwa dari sistem yang dapat merekam suara, mengolah suara, dan menampilkan grafik suara.</a:t>
              </a:r>
            </a:p>
            <a:p>
              <a:pPr algn="just">
                <a:lnSpc>
                  <a:spcPts val="4199"/>
                </a:lnSpc>
              </a:pPr>
              <a:r>
                <a:rPr lang="en-US" sz="2999">
                  <a:solidFill>
                    <a:srgbClr val="0E2C4B"/>
                  </a:solidFill>
                  <a:latin typeface="Muli"/>
                </a:rPr>
                <a:t>Aktor dalam use case ini adalah seorang pengguna yang ingin merekam suara, mengolah suara, dan menampilkan grafik suara sesuai dengan beban suara dari seorang penggunanya.</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2956" y="2382242"/>
            <a:ext cx="9118423" cy="5110218"/>
          </a:xfrm>
          <a:custGeom>
            <a:avLst/>
            <a:gdLst/>
            <a:ahLst/>
            <a:cxnLst/>
            <a:rect r="r" b="b" t="t" l="l"/>
            <a:pathLst>
              <a:path h="5110218" w="9118423">
                <a:moveTo>
                  <a:pt x="0" y="0"/>
                </a:moveTo>
                <a:lnTo>
                  <a:pt x="9118423" y="0"/>
                </a:lnTo>
                <a:lnTo>
                  <a:pt x="9118423" y="5110218"/>
                </a:lnTo>
                <a:lnTo>
                  <a:pt x="0" y="5110218"/>
                </a:lnTo>
                <a:lnTo>
                  <a:pt x="0" y="0"/>
                </a:lnTo>
                <a:close/>
              </a:path>
            </a:pathLst>
          </a:custGeom>
          <a:blipFill>
            <a:blip r:embed="rId2"/>
            <a:stretch>
              <a:fillRect l="0" t="0" r="0" b="0"/>
            </a:stretch>
          </a:blipFill>
        </p:spPr>
      </p:sp>
      <p:grpSp>
        <p:nvGrpSpPr>
          <p:cNvPr name="Group 3" id="3"/>
          <p:cNvGrpSpPr/>
          <p:nvPr/>
        </p:nvGrpSpPr>
        <p:grpSpPr>
          <a:xfrm rot="0">
            <a:off x="9835441" y="2287633"/>
            <a:ext cx="7277675" cy="5711733"/>
            <a:chOff x="0" y="0"/>
            <a:chExt cx="9703567" cy="7615644"/>
          </a:xfrm>
        </p:grpSpPr>
        <p:sp>
          <p:nvSpPr>
            <p:cNvPr name="TextBox 4" id="4"/>
            <p:cNvSpPr txBox="true"/>
            <p:nvPr/>
          </p:nvSpPr>
          <p:spPr>
            <a:xfrm rot="0">
              <a:off x="0" y="0"/>
              <a:ext cx="9703567" cy="1016000"/>
            </a:xfrm>
            <a:prstGeom prst="rect">
              <a:avLst/>
            </a:prstGeom>
          </p:spPr>
          <p:txBody>
            <a:bodyPr anchor="t" rtlCol="false" tIns="0" lIns="0" bIns="0" rIns="0">
              <a:spAutoFit/>
            </a:bodyPr>
            <a:lstStyle/>
            <a:p>
              <a:pPr>
                <a:lnSpc>
                  <a:spcPts val="6000"/>
                </a:lnSpc>
              </a:pPr>
              <a:r>
                <a:rPr lang="en-US" sz="5000">
                  <a:solidFill>
                    <a:srgbClr val="0E2C4B"/>
                  </a:solidFill>
                  <a:latin typeface="Muli Bold"/>
                </a:rPr>
                <a:t>Class </a:t>
              </a:r>
              <a:r>
                <a:rPr lang="en-US" sz="5000">
                  <a:solidFill>
                    <a:srgbClr val="FC9E19"/>
                  </a:solidFill>
                  <a:latin typeface="Muli Bold"/>
                </a:rPr>
                <a:t>Diagram</a:t>
              </a:r>
            </a:p>
          </p:txBody>
        </p:sp>
        <p:sp>
          <p:nvSpPr>
            <p:cNvPr name="TextBox 5" id="5"/>
            <p:cNvSpPr txBox="true"/>
            <p:nvPr/>
          </p:nvSpPr>
          <p:spPr>
            <a:xfrm rot="0">
              <a:off x="0" y="1383119"/>
              <a:ext cx="9703567" cy="6232526"/>
            </a:xfrm>
            <a:prstGeom prst="rect">
              <a:avLst/>
            </a:prstGeom>
          </p:spPr>
          <p:txBody>
            <a:bodyPr anchor="t" rtlCol="false" tIns="0" lIns="0" bIns="0" rIns="0">
              <a:spAutoFit/>
            </a:bodyPr>
            <a:lstStyle/>
            <a:p>
              <a:pPr algn="just">
                <a:lnSpc>
                  <a:spcPts val="4199"/>
                </a:lnSpc>
              </a:pPr>
              <a:r>
                <a:rPr lang="en-US" sz="2999">
                  <a:solidFill>
                    <a:srgbClr val="0E2C4B"/>
                  </a:solidFill>
                  <a:latin typeface="Muli"/>
                </a:rPr>
                <a:t>Diagram ini terdiri dari tiga kelas utama, yaitu:</a:t>
              </a:r>
            </a:p>
            <a:p>
              <a:pPr algn="just">
                <a:lnSpc>
                  <a:spcPts val="4199"/>
                </a:lnSpc>
              </a:pPr>
              <a:r>
                <a:rPr lang="en-US" sz="2999">
                  <a:solidFill>
                    <a:srgbClr val="0E2C4B"/>
                  </a:solidFill>
                  <a:latin typeface="Muli"/>
                </a:rPr>
                <a:t>-Class </a:t>
              </a:r>
              <a:r>
                <a:rPr lang="en-US" sz="2999">
                  <a:solidFill>
                    <a:srgbClr val="0E2C4B"/>
                  </a:solidFill>
                  <a:latin typeface="Muli"/>
                </a:rPr>
                <a:t>App</a:t>
              </a:r>
            </a:p>
            <a:p>
              <a:pPr algn="just">
                <a:lnSpc>
                  <a:spcPts val="4199"/>
                </a:lnSpc>
              </a:pPr>
              <a:r>
                <a:rPr lang="en-US" sz="2999">
                  <a:solidFill>
                    <a:srgbClr val="0E2C4B"/>
                  </a:solidFill>
                  <a:latin typeface="Muli"/>
                </a:rPr>
                <a:t>-Class </a:t>
              </a:r>
              <a:r>
                <a:rPr lang="en-US" sz="2999">
                  <a:solidFill>
                    <a:srgbClr val="0E2C4B"/>
                  </a:solidFill>
                  <a:latin typeface="Muli"/>
                </a:rPr>
                <a:t>Audio</a:t>
              </a:r>
            </a:p>
            <a:p>
              <a:pPr algn="just">
                <a:lnSpc>
                  <a:spcPts val="4199"/>
                </a:lnSpc>
              </a:pPr>
              <a:r>
                <a:rPr lang="en-US" sz="2999">
                  <a:solidFill>
                    <a:srgbClr val="0E2C4B"/>
                  </a:solidFill>
                  <a:latin typeface="Muli"/>
                </a:rPr>
                <a:t>-Class </a:t>
              </a:r>
              <a:r>
                <a:rPr lang="en-US" sz="2999">
                  <a:solidFill>
                    <a:srgbClr val="0E2C4B"/>
                  </a:solidFill>
                  <a:latin typeface="Muli"/>
                </a:rPr>
                <a:t>Grafik</a:t>
              </a:r>
            </a:p>
            <a:p>
              <a:pPr algn="just">
                <a:lnSpc>
                  <a:spcPts val="4199"/>
                </a:lnSpc>
              </a:pPr>
              <a:r>
                <a:rPr lang="en-US" sz="2999">
                  <a:solidFill>
                    <a:srgbClr val="0E2C4B"/>
                  </a:solidFill>
                  <a:latin typeface="Muli"/>
                </a:rPr>
                <a:t>Class App memiliki relasi dengan Class Audio dan Class Grafik, Class App ini bertanggung jawab untuk mengelola seluruh sistem. </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905815" y="1475282"/>
            <a:ext cx="8382185" cy="5326053"/>
            <a:chOff x="0" y="0"/>
            <a:chExt cx="11176246" cy="7101403"/>
          </a:xfrm>
        </p:grpSpPr>
        <p:sp>
          <p:nvSpPr>
            <p:cNvPr name="TextBox 3" id="3"/>
            <p:cNvSpPr txBox="true"/>
            <p:nvPr/>
          </p:nvSpPr>
          <p:spPr>
            <a:xfrm rot="0">
              <a:off x="0" y="0"/>
              <a:ext cx="11176246" cy="742964"/>
            </a:xfrm>
            <a:prstGeom prst="rect">
              <a:avLst/>
            </a:prstGeom>
          </p:spPr>
          <p:txBody>
            <a:bodyPr anchor="t" rtlCol="false" tIns="0" lIns="0" bIns="0" rIns="0">
              <a:spAutoFit/>
            </a:bodyPr>
            <a:lstStyle/>
            <a:p>
              <a:pPr>
                <a:lnSpc>
                  <a:spcPts val="4387"/>
                </a:lnSpc>
              </a:pPr>
              <a:r>
                <a:rPr lang="en-US" sz="3656">
                  <a:solidFill>
                    <a:srgbClr val="0E2C4B"/>
                  </a:solidFill>
                  <a:latin typeface="Muli Bold"/>
                </a:rPr>
                <a:t>Activity </a:t>
              </a:r>
              <a:r>
                <a:rPr lang="en-US" sz="3656">
                  <a:solidFill>
                    <a:srgbClr val="FC9E19"/>
                  </a:solidFill>
                  <a:latin typeface="Muli Bold"/>
                </a:rPr>
                <a:t>Diagram</a:t>
              </a:r>
            </a:p>
          </p:txBody>
        </p:sp>
        <p:sp>
          <p:nvSpPr>
            <p:cNvPr name="TextBox 4" id="4"/>
            <p:cNvSpPr txBox="true"/>
            <p:nvPr/>
          </p:nvSpPr>
          <p:spPr>
            <a:xfrm rot="0">
              <a:off x="0" y="1008150"/>
              <a:ext cx="11176246" cy="6093253"/>
            </a:xfrm>
            <a:prstGeom prst="rect">
              <a:avLst/>
            </a:prstGeom>
          </p:spPr>
          <p:txBody>
            <a:bodyPr anchor="t" rtlCol="false" tIns="0" lIns="0" bIns="0" rIns="0">
              <a:spAutoFit/>
            </a:bodyPr>
            <a:lstStyle/>
            <a:p>
              <a:pPr>
                <a:lnSpc>
                  <a:spcPts val="3071"/>
                </a:lnSpc>
              </a:pPr>
              <a:r>
                <a:rPr lang="en-US" sz="2193">
                  <a:solidFill>
                    <a:srgbClr val="0E2C4B"/>
                  </a:solidFill>
                  <a:latin typeface="Muli"/>
                </a:rPr>
                <a:t>Pada diagram ini dimulai dengan aktor, yaitu pengguna yang ingin melakukan perekaman suara/record.</a:t>
              </a:r>
            </a:p>
            <a:p>
              <a:pPr>
                <a:lnSpc>
                  <a:spcPts val="3071"/>
                </a:lnSpc>
              </a:pPr>
              <a:r>
                <a:rPr lang="en-US" sz="2193">
                  <a:solidFill>
                    <a:srgbClr val="0E2C4B"/>
                  </a:solidFill>
                  <a:latin typeface="Muli"/>
                </a:rPr>
                <a:t>Setelah menekan tombol record pengguna dapat merekam suara/menginput suara hingga pengguna menekan tombol Stop Record.</a:t>
              </a:r>
            </a:p>
            <a:p>
              <a:pPr>
                <a:lnSpc>
                  <a:spcPts val="3071"/>
                </a:lnSpc>
              </a:pPr>
              <a:r>
                <a:rPr lang="en-US" sz="2193">
                  <a:solidFill>
                    <a:srgbClr val="0E2C4B"/>
                  </a:solidFill>
                  <a:latin typeface="Muli"/>
                </a:rPr>
                <a:t>Jika pengguna ingin menjeda perekaman suara, pengguna dapat menekan tombol Pause Record, dan jika pengguna ingin melanjutkan rekaman dapat menekan tombol Resume dan jika ingin mengakhiri perekaman suara dapat menekan tombol Stop record, setelah perekaman suara selesai maka sistem akan mengolah suara dan menampilkan gelombang grafik menurut beban suara.</a:t>
              </a:r>
            </a:p>
          </p:txBody>
        </p:sp>
      </p:grpSp>
      <p:sp>
        <p:nvSpPr>
          <p:cNvPr name="Freeform 5" id="5"/>
          <p:cNvSpPr/>
          <p:nvPr/>
        </p:nvSpPr>
        <p:spPr>
          <a:xfrm flipH="false" flipV="false" rot="0">
            <a:off x="2031415" y="0"/>
            <a:ext cx="5349036" cy="10484766"/>
          </a:xfrm>
          <a:custGeom>
            <a:avLst/>
            <a:gdLst/>
            <a:ahLst/>
            <a:cxnLst/>
            <a:rect r="r" b="b" t="t" l="l"/>
            <a:pathLst>
              <a:path h="10484766" w="5349036">
                <a:moveTo>
                  <a:pt x="0" y="0"/>
                </a:moveTo>
                <a:lnTo>
                  <a:pt x="5349036" y="0"/>
                </a:lnTo>
                <a:lnTo>
                  <a:pt x="5349036" y="10484766"/>
                </a:lnTo>
                <a:lnTo>
                  <a:pt x="0" y="10484766"/>
                </a:lnTo>
                <a:lnTo>
                  <a:pt x="0" y="0"/>
                </a:lnTo>
                <a:close/>
              </a:path>
            </a:pathLst>
          </a:custGeom>
          <a:blipFill>
            <a:blip r:embed="rId2"/>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F3F4"/>
        </a:solidFill>
      </p:bgPr>
    </p:bg>
    <p:spTree>
      <p:nvGrpSpPr>
        <p:cNvPr id="1" name=""/>
        <p:cNvGrpSpPr/>
        <p:nvPr/>
      </p:nvGrpSpPr>
      <p:grpSpPr>
        <a:xfrm>
          <a:off x="0" y="0"/>
          <a:ext cx="0" cy="0"/>
          <a:chOff x="0" y="0"/>
          <a:chExt cx="0" cy="0"/>
        </a:xfrm>
      </p:grpSpPr>
      <p:sp>
        <p:nvSpPr>
          <p:cNvPr name="Freeform 2" id="2"/>
          <p:cNvSpPr/>
          <p:nvPr/>
        </p:nvSpPr>
        <p:spPr>
          <a:xfrm flipH="false" flipV="false" rot="0">
            <a:off x="13971016" y="7410359"/>
            <a:ext cx="3288284" cy="1141308"/>
          </a:xfrm>
          <a:custGeom>
            <a:avLst/>
            <a:gdLst/>
            <a:ahLst/>
            <a:cxnLst/>
            <a:rect r="r" b="b" t="t" l="l"/>
            <a:pathLst>
              <a:path h="1141308" w="3288284">
                <a:moveTo>
                  <a:pt x="0" y="0"/>
                </a:moveTo>
                <a:lnTo>
                  <a:pt x="3288284" y="0"/>
                </a:lnTo>
                <a:lnTo>
                  <a:pt x="3288284" y="1141308"/>
                </a:lnTo>
                <a:lnTo>
                  <a:pt x="0" y="1141308"/>
                </a:lnTo>
                <a:lnTo>
                  <a:pt x="0" y="0"/>
                </a:lnTo>
                <a:close/>
              </a:path>
            </a:pathLst>
          </a:custGeom>
          <a:blipFill>
            <a:blip r:embed="rId2">
              <a:alphaModFix amt="21999"/>
            </a:blip>
            <a:stretch>
              <a:fillRect l="0" t="0" r="0" b="0"/>
            </a:stretch>
          </a:blipFill>
        </p:spPr>
      </p:sp>
      <p:grpSp>
        <p:nvGrpSpPr>
          <p:cNvPr name="Group 3" id="3"/>
          <p:cNvGrpSpPr/>
          <p:nvPr/>
        </p:nvGrpSpPr>
        <p:grpSpPr>
          <a:xfrm rot="0">
            <a:off x="3063954" y="2122975"/>
            <a:ext cx="12160093" cy="6041050"/>
            <a:chOff x="0" y="0"/>
            <a:chExt cx="9728074" cy="4832840"/>
          </a:xfrm>
        </p:grpSpPr>
        <p:sp>
          <p:nvSpPr>
            <p:cNvPr name="Freeform 4" id="4"/>
            <p:cNvSpPr/>
            <p:nvPr/>
          </p:nvSpPr>
          <p:spPr>
            <a:xfrm flipH="false" flipV="false" rot="0">
              <a:off x="0" y="0"/>
              <a:ext cx="9728074" cy="4832840"/>
            </a:xfrm>
            <a:custGeom>
              <a:avLst/>
              <a:gdLst/>
              <a:ahLst/>
              <a:cxnLst/>
              <a:rect r="r" b="b" t="t" l="l"/>
              <a:pathLst>
                <a:path h="4832840" w="9728074">
                  <a:moveTo>
                    <a:pt x="9603614" y="4832840"/>
                  </a:moveTo>
                  <a:lnTo>
                    <a:pt x="124460" y="4832840"/>
                  </a:lnTo>
                  <a:cubicBezTo>
                    <a:pt x="55880" y="4832840"/>
                    <a:pt x="0" y="4776960"/>
                    <a:pt x="0" y="4708380"/>
                  </a:cubicBezTo>
                  <a:lnTo>
                    <a:pt x="0" y="124460"/>
                  </a:lnTo>
                  <a:cubicBezTo>
                    <a:pt x="0" y="55880"/>
                    <a:pt x="55880" y="0"/>
                    <a:pt x="124460" y="0"/>
                  </a:cubicBezTo>
                  <a:lnTo>
                    <a:pt x="9603614" y="0"/>
                  </a:lnTo>
                  <a:cubicBezTo>
                    <a:pt x="9672194" y="0"/>
                    <a:pt x="9728074" y="55880"/>
                    <a:pt x="9728074" y="124460"/>
                  </a:cubicBezTo>
                  <a:lnTo>
                    <a:pt x="9728074" y="4708380"/>
                  </a:lnTo>
                  <a:cubicBezTo>
                    <a:pt x="9728074" y="4776960"/>
                    <a:pt x="9672194" y="4832840"/>
                    <a:pt x="9603614" y="4832840"/>
                  </a:cubicBezTo>
                  <a:close/>
                </a:path>
              </a:pathLst>
            </a:custGeom>
            <a:solidFill>
              <a:srgbClr val="FFFFFF"/>
            </a:solidFill>
          </p:spPr>
        </p:sp>
      </p:grpSp>
      <p:sp>
        <p:nvSpPr>
          <p:cNvPr name="Freeform 5" id="5"/>
          <p:cNvSpPr/>
          <p:nvPr/>
        </p:nvSpPr>
        <p:spPr>
          <a:xfrm flipH="true" flipV="false" rot="0">
            <a:off x="13379131" y="5697655"/>
            <a:ext cx="2628231" cy="2635783"/>
          </a:xfrm>
          <a:custGeom>
            <a:avLst/>
            <a:gdLst/>
            <a:ahLst/>
            <a:cxnLst/>
            <a:rect r="r" b="b" t="t" l="l"/>
            <a:pathLst>
              <a:path h="2635783" w="2628231">
                <a:moveTo>
                  <a:pt x="2628231" y="0"/>
                </a:moveTo>
                <a:lnTo>
                  <a:pt x="0" y="0"/>
                </a:lnTo>
                <a:lnTo>
                  <a:pt x="0" y="2635783"/>
                </a:lnTo>
                <a:lnTo>
                  <a:pt x="2628231" y="2635783"/>
                </a:lnTo>
                <a:lnTo>
                  <a:pt x="2628231" y="0"/>
                </a:lnTo>
                <a:close/>
              </a:path>
            </a:pathLst>
          </a:custGeom>
          <a:blipFill>
            <a:blip r:embed="rId3"/>
            <a:stretch>
              <a:fillRect l="0" t="0" r="0" b="0"/>
            </a:stretch>
          </a:blipFill>
        </p:spPr>
      </p:sp>
      <p:sp>
        <p:nvSpPr>
          <p:cNvPr name="TextBox 6" id="6"/>
          <p:cNvSpPr txBox="true"/>
          <p:nvPr/>
        </p:nvSpPr>
        <p:spPr>
          <a:xfrm rot="0">
            <a:off x="4693424" y="4209008"/>
            <a:ext cx="8470263" cy="1200150"/>
          </a:xfrm>
          <a:prstGeom prst="rect">
            <a:avLst/>
          </a:prstGeom>
        </p:spPr>
        <p:txBody>
          <a:bodyPr anchor="t" rtlCol="false" tIns="0" lIns="0" bIns="0" rIns="0">
            <a:spAutoFit/>
          </a:bodyPr>
          <a:lstStyle/>
          <a:p>
            <a:pPr algn="ctr">
              <a:lnSpc>
                <a:spcPts val="9479"/>
              </a:lnSpc>
            </a:pPr>
            <a:r>
              <a:rPr lang="en-US" sz="7899">
                <a:solidFill>
                  <a:srgbClr val="0E2C4B"/>
                </a:solidFill>
                <a:latin typeface="Muli Ultra-Bold"/>
              </a:rPr>
              <a:t>Terima Kasih</a:t>
            </a:r>
          </a:p>
        </p:txBody>
      </p:sp>
      <p:sp>
        <p:nvSpPr>
          <p:cNvPr name="Freeform 7" id="7"/>
          <p:cNvSpPr/>
          <p:nvPr/>
        </p:nvSpPr>
        <p:spPr>
          <a:xfrm flipH="false" flipV="false" rot="0">
            <a:off x="2470041" y="2784527"/>
            <a:ext cx="2223383" cy="771699"/>
          </a:xfrm>
          <a:custGeom>
            <a:avLst/>
            <a:gdLst/>
            <a:ahLst/>
            <a:cxnLst/>
            <a:rect r="r" b="b" t="t" l="l"/>
            <a:pathLst>
              <a:path h="771699" w="2223383">
                <a:moveTo>
                  <a:pt x="0" y="0"/>
                </a:moveTo>
                <a:lnTo>
                  <a:pt x="2223383" y="0"/>
                </a:lnTo>
                <a:lnTo>
                  <a:pt x="2223383" y="771699"/>
                </a:lnTo>
                <a:lnTo>
                  <a:pt x="0" y="771699"/>
                </a:lnTo>
                <a:lnTo>
                  <a:pt x="0" y="0"/>
                </a:lnTo>
                <a:close/>
              </a:path>
            </a:pathLst>
          </a:custGeom>
          <a:blipFill>
            <a:blip r:embed="rId2">
              <a:alphaModFix amt="21999"/>
            </a:blip>
            <a:stretch>
              <a:fillRect l="0" t="0" r="0" b="0"/>
            </a:stretch>
          </a:blipFill>
        </p:spPr>
      </p:sp>
      <p:sp>
        <p:nvSpPr>
          <p:cNvPr name="Freeform 8" id="8"/>
          <p:cNvSpPr/>
          <p:nvPr/>
        </p:nvSpPr>
        <p:spPr>
          <a:xfrm flipH="false" flipV="false" rot="-1251902">
            <a:off x="2297276" y="1924267"/>
            <a:ext cx="2945311" cy="1144990"/>
          </a:xfrm>
          <a:custGeom>
            <a:avLst/>
            <a:gdLst/>
            <a:ahLst/>
            <a:cxnLst/>
            <a:rect r="r" b="b" t="t" l="l"/>
            <a:pathLst>
              <a:path h="1144990" w="2945311">
                <a:moveTo>
                  <a:pt x="0" y="0"/>
                </a:moveTo>
                <a:lnTo>
                  <a:pt x="2945311" y="0"/>
                </a:lnTo>
                <a:lnTo>
                  <a:pt x="2945311" y="1144990"/>
                </a:lnTo>
                <a:lnTo>
                  <a:pt x="0" y="1144990"/>
                </a:lnTo>
                <a:lnTo>
                  <a:pt x="0" y="0"/>
                </a:lnTo>
                <a:close/>
              </a:path>
            </a:pathLst>
          </a:custGeom>
          <a:blipFill>
            <a:blip r:embed="rId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DAF3HBqSnB0</dc:identifier>
  <dcterms:modified xsi:type="dcterms:W3CDTF">2011-08-01T06:04:30Z</dcterms:modified>
  <cp:revision>1</cp:revision>
  <dc:title>UML_Air_Traffic_Controller</dc:title>
</cp:coreProperties>
</file>

<file path=docProps/thumbnail.jpeg>
</file>